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Century Gothic"/>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1" roundtripDataSignature="AMtx7mgTvLkYQzWPpHRyVwSAIExyUrZn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enturyGothic-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italic.fntdata"/><Relationship Id="rId6" Type="http://schemas.openxmlformats.org/officeDocument/2006/relationships/slide" Target="slides/slide1.xml"/><Relationship Id="rId18" Type="http://schemas.openxmlformats.org/officeDocument/2006/relationships/font" Target="fonts/CenturyGothi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1" name="Shape 21"/>
        <p:cNvGrpSpPr/>
        <p:nvPr/>
      </p:nvGrpSpPr>
      <p:grpSpPr>
        <a:xfrm>
          <a:off x="0" y="0"/>
          <a:ext cx="0" cy="0"/>
          <a:chOff x="0" y="0"/>
          <a:chExt cx="0" cy="0"/>
        </a:xfrm>
      </p:grpSpPr>
      <p:sp>
        <p:nvSpPr>
          <p:cNvPr id="22" name="Google Shape;22;p13"/>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4" name="Google Shape;24;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leyenda">
  <p:cSld name="Imagen panorámica con leyenda">
    <p:spTree>
      <p:nvGrpSpPr>
        <p:cNvPr id="78" name="Shape 78"/>
        <p:cNvGrpSpPr/>
        <p:nvPr/>
      </p:nvGrpSpPr>
      <p:grpSpPr>
        <a:xfrm>
          <a:off x="0" y="0"/>
          <a:ext cx="0" cy="0"/>
          <a:chOff x="0" y="0"/>
          <a:chExt cx="0" cy="0"/>
        </a:xfrm>
      </p:grpSpPr>
      <p:sp>
        <p:nvSpPr>
          <p:cNvPr id="79" name="Google Shape;79;p22"/>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2"/>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81" name="Google Shape;81;p22"/>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leyenda">
  <p:cSld name="Título y leyenda">
    <p:spTree>
      <p:nvGrpSpPr>
        <p:cNvPr id="85" name="Shape 85"/>
        <p:cNvGrpSpPr/>
        <p:nvPr/>
      </p:nvGrpSpPr>
      <p:grpSpPr>
        <a:xfrm>
          <a:off x="0" y="0"/>
          <a:ext cx="0" cy="0"/>
          <a:chOff x="0" y="0"/>
          <a:chExt cx="0" cy="0"/>
        </a:xfrm>
      </p:grpSpPr>
      <p:sp>
        <p:nvSpPr>
          <p:cNvPr id="86" name="Google Shape;86;p23"/>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3"/>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8" name="Google Shape;88;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título">
  <p:cSld name="Cita con título">
    <p:spTree>
      <p:nvGrpSpPr>
        <p:cNvPr id="91" name="Shape 91"/>
        <p:cNvGrpSpPr/>
        <p:nvPr/>
      </p:nvGrpSpPr>
      <p:grpSpPr>
        <a:xfrm>
          <a:off x="0" y="0"/>
          <a:ext cx="0" cy="0"/>
          <a:chOff x="0" y="0"/>
          <a:chExt cx="0" cy="0"/>
        </a:xfrm>
      </p:grpSpPr>
      <p:sp>
        <p:nvSpPr>
          <p:cNvPr id="92" name="Google Shape;92;p24"/>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4"/>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24"/>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5" name="Google Shape;95;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98" name="Google Shape;98;p24"/>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ES" sz="12200">
                <a:solidFill>
                  <a:schemeClr val="accent1"/>
                </a:solidFill>
                <a:latin typeface="Arial"/>
                <a:ea typeface="Arial"/>
                <a:cs typeface="Arial"/>
                <a:sym typeface="Arial"/>
              </a:rPr>
              <a:t>“</a:t>
            </a:r>
            <a:endParaRPr/>
          </a:p>
        </p:txBody>
      </p:sp>
      <p:sp>
        <p:nvSpPr>
          <p:cNvPr id="99" name="Google Shape;99;p24"/>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ES" sz="1220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00" name="Shape 100"/>
        <p:cNvGrpSpPr/>
        <p:nvPr/>
      </p:nvGrpSpPr>
      <p:grpSpPr>
        <a:xfrm>
          <a:off x="0" y="0"/>
          <a:ext cx="0" cy="0"/>
          <a:chOff x="0" y="0"/>
          <a:chExt cx="0" cy="0"/>
        </a:xfrm>
      </p:grpSpPr>
      <p:sp>
        <p:nvSpPr>
          <p:cNvPr id="101" name="Google Shape;101;p25"/>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5"/>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03" name="Google Shape;103;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06" name="Shape 106"/>
        <p:cNvGrpSpPr/>
        <p:nvPr/>
      </p:nvGrpSpPr>
      <p:grpSpPr>
        <a:xfrm>
          <a:off x="0" y="0"/>
          <a:ext cx="0" cy="0"/>
          <a:chOff x="0" y="0"/>
          <a:chExt cx="0" cy="0"/>
        </a:xfrm>
      </p:grpSpPr>
      <p:sp>
        <p:nvSpPr>
          <p:cNvPr id="107" name="Google Shape;107;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6"/>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26"/>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0" name="Google Shape;110;p26"/>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1" name="Google Shape;111;p26"/>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2" name="Google Shape;112;p26"/>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3" name="Google Shape;113;p26"/>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4" name="Google Shape;114;p26"/>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5" name="Google Shape;115;p26"/>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6" name="Google Shape;116;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19" name="Shape 119"/>
        <p:cNvGrpSpPr/>
        <p:nvPr/>
      </p:nvGrpSpPr>
      <p:grpSpPr>
        <a:xfrm>
          <a:off x="0" y="0"/>
          <a:ext cx="0" cy="0"/>
          <a:chOff x="0" y="0"/>
          <a:chExt cx="0" cy="0"/>
        </a:xfrm>
      </p:grpSpPr>
      <p:sp>
        <p:nvSpPr>
          <p:cNvPr id="120" name="Google Shape;120;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7"/>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2" name="Google Shape;122;p27"/>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3" name="Google Shape;123;p27"/>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27"/>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27"/>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6" name="Google Shape;126;p27"/>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7" name="Google Shape;127;p27"/>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8" name="Google Shape;128;p27"/>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9" name="Google Shape;129;p27"/>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30" name="Google Shape;130;p27"/>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31" name="Google Shape;131;p27"/>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32" name="Google Shape;132;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35" name="Shape 135"/>
        <p:cNvGrpSpPr/>
        <p:nvPr/>
      </p:nvGrpSpPr>
      <p:grpSpPr>
        <a:xfrm>
          <a:off x="0" y="0"/>
          <a:ext cx="0" cy="0"/>
          <a:chOff x="0" y="0"/>
          <a:chExt cx="0" cy="0"/>
        </a:xfrm>
      </p:grpSpPr>
      <p:sp>
        <p:nvSpPr>
          <p:cNvPr id="136" name="Google Shape;136;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8"/>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41" name="Shape 141"/>
        <p:cNvGrpSpPr/>
        <p:nvPr/>
      </p:nvGrpSpPr>
      <p:grpSpPr>
        <a:xfrm>
          <a:off x="0" y="0"/>
          <a:ext cx="0" cy="0"/>
          <a:chOff x="0" y="0"/>
          <a:chExt cx="0" cy="0"/>
        </a:xfrm>
      </p:grpSpPr>
      <p:sp>
        <p:nvSpPr>
          <p:cNvPr id="142" name="Google Shape;142;p29"/>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9"/>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4" name="Google Shape;144;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27" name="Shape 27"/>
        <p:cNvGrpSpPr/>
        <p:nvPr/>
      </p:nvGrpSpPr>
      <p:grpSpPr>
        <a:xfrm>
          <a:off x="0" y="0"/>
          <a:ext cx="0" cy="0"/>
          <a:chOff x="0" y="0"/>
          <a:chExt cx="0" cy="0"/>
        </a:xfrm>
      </p:grpSpPr>
      <p:sp>
        <p:nvSpPr>
          <p:cNvPr id="28" name="Google Shape;28;p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la sección" type="secHead">
  <p:cSld name="SECTION_HEADER">
    <p:spTree>
      <p:nvGrpSpPr>
        <p:cNvPr id="33" name="Shape 33"/>
        <p:cNvGrpSpPr/>
        <p:nvPr/>
      </p:nvGrpSpPr>
      <p:grpSpPr>
        <a:xfrm>
          <a:off x="0" y="0"/>
          <a:ext cx="0" cy="0"/>
          <a:chOff x="0" y="0"/>
          <a:chExt cx="0" cy="0"/>
        </a:xfrm>
      </p:grpSpPr>
      <p:sp>
        <p:nvSpPr>
          <p:cNvPr id="34" name="Google Shape;34;p15"/>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6" name="Google Shape;36;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contenido" type="twoObj">
  <p:cSld name="TWO_OBJECTS">
    <p:spTree>
      <p:nvGrpSpPr>
        <p:cNvPr id="39" name="Shape 39"/>
        <p:cNvGrpSpPr/>
        <p:nvPr/>
      </p:nvGrpSpPr>
      <p:grpSpPr>
        <a:xfrm>
          <a:off x="0" y="0"/>
          <a:ext cx="0" cy="0"/>
          <a:chOff x="0" y="0"/>
          <a:chExt cx="0" cy="0"/>
        </a:xfrm>
      </p:grpSpPr>
      <p:sp>
        <p:nvSpPr>
          <p:cNvPr id="40" name="Google Shape;40;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6"/>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2" name="Google Shape;42;p16"/>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3" name="Google Shape;43;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6" name="Shape 46"/>
        <p:cNvGrpSpPr/>
        <p:nvPr/>
      </p:nvGrpSpPr>
      <p:grpSpPr>
        <a:xfrm>
          <a:off x="0" y="0"/>
          <a:ext cx="0" cy="0"/>
          <a:chOff x="0" y="0"/>
          <a:chExt cx="0" cy="0"/>
        </a:xfrm>
      </p:grpSpPr>
      <p:sp>
        <p:nvSpPr>
          <p:cNvPr id="47" name="Google Shape;47;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9" name="Google Shape;49;p17"/>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17"/>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1" name="Google Shape;51;p17"/>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2" name="Google Shape;52;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5" name="Shape 55"/>
        <p:cNvGrpSpPr/>
        <p:nvPr/>
      </p:nvGrpSpPr>
      <p:grpSpPr>
        <a:xfrm>
          <a:off x="0" y="0"/>
          <a:ext cx="0" cy="0"/>
          <a:chOff x="0" y="0"/>
          <a:chExt cx="0" cy="0"/>
        </a:xfrm>
      </p:grpSpPr>
      <p:sp>
        <p:nvSpPr>
          <p:cNvPr id="56" name="Google Shape;56;p1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60" name="Shape 60"/>
        <p:cNvGrpSpPr/>
        <p:nvPr/>
      </p:nvGrpSpPr>
      <p:grpSpPr>
        <a:xfrm>
          <a:off x="0" y="0"/>
          <a:ext cx="0" cy="0"/>
          <a:chOff x="0" y="0"/>
          <a:chExt cx="0" cy="0"/>
        </a:xfrm>
      </p:grpSpPr>
      <p:sp>
        <p:nvSpPr>
          <p:cNvPr id="61" name="Google Shape;61;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4" name="Shape 64"/>
        <p:cNvGrpSpPr/>
        <p:nvPr/>
      </p:nvGrpSpPr>
      <p:grpSpPr>
        <a:xfrm>
          <a:off x="0" y="0"/>
          <a:ext cx="0" cy="0"/>
          <a:chOff x="0" y="0"/>
          <a:chExt cx="0" cy="0"/>
        </a:xfrm>
      </p:grpSpPr>
      <p:sp>
        <p:nvSpPr>
          <p:cNvPr id="65" name="Google Shape;65;p20"/>
          <p:cNvSpPr txBox="1"/>
          <p:nvPr>
            <p:ph type="title"/>
          </p:nvPr>
        </p:nvSpPr>
        <p:spPr>
          <a:xfrm>
            <a:off x="1154954"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7" name="Google Shape;67;p20"/>
          <p:cNvSpPr txBox="1"/>
          <p:nvPr>
            <p:ph idx="2" type="body"/>
          </p:nvPr>
        </p:nvSpPr>
        <p:spPr>
          <a:xfrm>
            <a:off x="1154954"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8" name="Google Shape;68;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type="picTx">
  <p:cSld name="PICTURE_WITH_CAPTION_TEXT">
    <p:spTree>
      <p:nvGrpSpPr>
        <p:cNvPr id="71" name="Shape 71"/>
        <p:cNvGrpSpPr/>
        <p:nvPr/>
      </p:nvGrpSpPr>
      <p:grpSpPr>
        <a:xfrm>
          <a:off x="0" y="0"/>
          <a:ext cx="0" cy="0"/>
          <a:chOff x="0" y="0"/>
          <a:chExt cx="0" cy="0"/>
        </a:xfrm>
      </p:grpSpPr>
      <p:sp>
        <p:nvSpPr>
          <p:cNvPr id="72" name="Google Shape;72;p21"/>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4" name="Google Shape;74;p21"/>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5" name="Google Shape;75;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12"/>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12"/>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12"/>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12"/>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12"/>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5" name="Google Shape;15;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1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descr="tela metálica" id="152" name="Google Shape;152;p1"/>
          <p:cNvPicPr preferRelativeResize="0"/>
          <p:nvPr/>
        </p:nvPicPr>
        <p:blipFill rotWithShape="1">
          <a:blip r:embed="rId4">
            <a:alphaModFix amt="25000"/>
          </a:blip>
          <a:srcRect b="0" l="0" r="9091" t="23391"/>
          <a:stretch/>
        </p:blipFill>
        <p:spPr>
          <a:xfrm>
            <a:off x="20" y="10"/>
            <a:ext cx="12191980" cy="6857990"/>
          </a:xfrm>
          <a:prstGeom prst="rect">
            <a:avLst/>
          </a:prstGeom>
          <a:noFill/>
          <a:ln>
            <a:noFill/>
          </a:ln>
        </p:spPr>
      </p:pic>
      <p:sp>
        <p:nvSpPr>
          <p:cNvPr id="153" name="Google Shape;153;p1"/>
          <p:cNvSpPr txBox="1"/>
          <p:nvPr>
            <p:ph type="ctrTitle"/>
          </p:nvPr>
        </p:nvSpPr>
        <p:spPr>
          <a:xfrm>
            <a:off x="1154955" y="818072"/>
            <a:ext cx="8825658" cy="33295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7200"/>
              <a:buFont typeface="Century Gothic"/>
              <a:buNone/>
            </a:pPr>
            <a:r>
              <a:rPr lang="es-ES"/>
              <a:t>Sistema Integral de Gestión Automotriz</a:t>
            </a:r>
            <a:endParaRPr/>
          </a:p>
        </p:txBody>
      </p:sp>
      <p:sp>
        <p:nvSpPr>
          <p:cNvPr id="154" name="Google Shape;154;p1"/>
          <p:cNvSpPr txBox="1"/>
          <p:nvPr>
            <p:ph idx="1" type="subTitle"/>
          </p:nvPr>
        </p:nvSpPr>
        <p:spPr>
          <a:xfrm>
            <a:off x="1154955" y="4505648"/>
            <a:ext cx="8825658" cy="1994356"/>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SzPct val="80000"/>
              <a:buNone/>
            </a:pPr>
            <a:r>
              <a:rPr lang="es-ES">
                <a:solidFill>
                  <a:schemeClr val="lt1"/>
                </a:solidFill>
              </a:rPr>
              <a:t>INTEGRANTES: MATÍAS CUEVAS</a:t>
            </a:r>
            <a:endParaRPr/>
          </a:p>
          <a:p>
            <a:pPr indent="0" lvl="0" marL="0" rtl="0" algn="l">
              <a:spcBef>
                <a:spcPts val="1000"/>
              </a:spcBef>
              <a:spcAft>
                <a:spcPts val="0"/>
              </a:spcAft>
              <a:buSzPct val="80000"/>
              <a:buNone/>
            </a:pPr>
            <a:r>
              <a:rPr lang="es-ES">
                <a:solidFill>
                  <a:schemeClr val="lt1"/>
                </a:solidFill>
              </a:rPr>
              <a:t>		            IGNACIO PÉREZ</a:t>
            </a:r>
            <a:endParaRPr/>
          </a:p>
          <a:p>
            <a:pPr indent="0" lvl="0" marL="0" rtl="0" algn="l">
              <a:spcBef>
                <a:spcPts val="1000"/>
              </a:spcBef>
              <a:spcAft>
                <a:spcPts val="0"/>
              </a:spcAft>
              <a:buSzPct val="80000"/>
              <a:buNone/>
            </a:pPr>
            <a:r>
              <a:rPr lang="es-ES">
                <a:solidFill>
                  <a:schemeClr val="lt1"/>
                </a:solidFill>
              </a:rPr>
              <a:t>			     JAVIER RUZ </a:t>
            </a:r>
            <a:endParaRPr/>
          </a:p>
          <a:p>
            <a:pPr indent="0" lvl="0" marL="0" rtl="0" algn="l">
              <a:spcBef>
                <a:spcPts val="1000"/>
              </a:spcBef>
              <a:spcAft>
                <a:spcPts val="0"/>
              </a:spcAft>
              <a:buSzPct val="80000"/>
              <a:buNone/>
            </a:pPr>
            <a:r>
              <a:t/>
            </a:r>
            <a:endParaRPr>
              <a:solidFill>
                <a:schemeClr val="lt1"/>
              </a:solidFill>
            </a:endParaRPr>
          </a:p>
          <a:p>
            <a:pPr indent="0" lvl="0" marL="0" rtl="0" algn="l">
              <a:spcBef>
                <a:spcPts val="1000"/>
              </a:spcBef>
              <a:spcAft>
                <a:spcPts val="0"/>
              </a:spcAft>
              <a:buSzPct val="80000"/>
              <a:buNone/>
            </a:pPr>
            <a:r>
              <a:rPr lang="es-ES">
                <a:solidFill>
                  <a:schemeClr val="lt1"/>
                </a:solidFill>
              </a:rPr>
              <a:t>SECCIÓN: 003D</a:t>
            </a:r>
            <a:endParaRPr/>
          </a:p>
          <a:p>
            <a:pPr indent="0" lvl="0" marL="0" rtl="0" algn="l">
              <a:spcBef>
                <a:spcPts val="1000"/>
              </a:spcBef>
              <a:spcAft>
                <a:spcPts val="0"/>
              </a:spcAft>
              <a:buSzPct val="80000"/>
              <a:buNone/>
            </a:pPr>
            <a:r>
              <a:rPr lang="es-ES">
                <a:solidFill>
                  <a:schemeClr val="lt1"/>
                </a:solidFill>
              </a:rPr>
              <a:t>FECHA: 02/09/2024</a:t>
            </a:r>
            <a:endParaRPr/>
          </a:p>
        </p:txBody>
      </p:sp>
      <p:sp>
        <p:nvSpPr>
          <p:cNvPr id="155" name="Google Shape;155;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s-ES"/>
              <a:t>Conclusiones</a:t>
            </a:r>
            <a:endParaRPr/>
          </a:p>
        </p:txBody>
      </p:sp>
      <p:sp>
        <p:nvSpPr>
          <p:cNvPr id="219" name="Google Shape;219;p1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s-ES"/>
              <a:t>El proyecto de un Sistema Integral de Gestión Automotriz tiene el potencial de transformar la forma en que Francisco Cartagena Villega E.I.R.L. gestiona sus operaciones diarias, mejorando la eficiencia y permitiendo un crecimiento ordenado y sostenible. Con un enfoque metodológico ágil y un equipo dedicado, se espera cumplir con los objetivos planteados y entregar una solución de alto valor para la empresa.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pic>
        <p:nvPicPr>
          <p:cNvPr descr="diseño abstracto" id="225" name="Google Shape;225;p11"/>
          <p:cNvPicPr preferRelativeResize="0"/>
          <p:nvPr/>
        </p:nvPicPr>
        <p:blipFill rotWithShape="1">
          <a:blip r:embed="rId4">
            <a:alphaModFix amt="25000"/>
          </a:blip>
          <a:srcRect b="2872" l="0" r="6817" t="18308"/>
          <a:stretch/>
        </p:blipFill>
        <p:spPr>
          <a:xfrm flipH="1">
            <a:off x="20" y="10"/>
            <a:ext cx="12191980" cy="6857990"/>
          </a:xfrm>
          <a:prstGeom prst="rect">
            <a:avLst/>
          </a:prstGeom>
          <a:noFill/>
          <a:ln>
            <a:noFill/>
          </a:ln>
        </p:spPr>
      </p:pic>
      <p:sp>
        <p:nvSpPr>
          <p:cNvPr id="226" name="Google Shape;226;p11"/>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7200"/>
              <a:buFont typeface="Century Gothic"/>
              <a:buNone/>
            </a:pPr>
            <a:r>
              <a:rPr lang="es-ES"/>
              <a:t>Gracias</a:t>
            </a:r>
            <a:endParaRPr/>
          </a:p>
        </p:txBody>
      </p:sp>
      <p:sp>
        <p:nvSpPr>
          <p:cNvPr id="227" name="Google Shape;227;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2" name="Google Shape;162;p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s-ES"/>
              <a:t>Contexto </a:t>
            </a:r>
            <a:endParaRPr/>
          </a:p>
        </p:txBody>
      </p:sp>
      <p:sp>
        <p:nvSpPr>
          <p:cNvPr id="163" name="Google Shape;163;p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s-ES"/>
              <a:t>FK Soluciones Automotrices enfrenta dificultades en la gestión de sus operaciones debido al uso de herramientas manuales como Excel para registrar las órdenes de trabajo de vehículos provenientes de diversos talleres asociados. Esta metodología genera ineficiencias y desorganización en la gestión de tiempos, agenda y pagos, limitando la capacidad operativa y dificultando el crecimiento proyectado de la empresa.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s-ES"/>
              <a:t>Propuesta de Solución</a:t>
            </a:r>
            <a:endParaRPr/>
          </a:p>
        </p:txBody>
      </p:sp>
      <p:sp>
        <p:nvSpPr>
          <p:cNvPr id="170" name="Google Shape;170;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80000"/>
              <a:buChar char="►"/>
            </a:pPr>
            <a:r>
              <a:rPr lang="es-ES"/>
              <a:t>Para abordar estos desafíos, se propone la implementación de un sistema de gestión integral que centralice y automatice los procesos de la empresa, facilitando la administración de servicios, recursos, inventarios y comunicaciones. El objetivo principal es modernizar y optimizar los procesos de Francisco Cartagena Villega E.I.R.L, mejorando la eficiencia operativa y la capacidad de expansión futura. El sistema incluirá los siguientes módulos clave</a:t>
            </a:r>
            <a:endParaRPr/>
          </a:p>
          <a:p>
            <a:pPr indent="0" lvl="0" marL="0" rtl="0" algn="l">
              <a:spcBef>
                <a:spcPts val="1000"/>
              </a:spcBef>
              <a:spcAft>
                <a:spcPts val="0"/>
              </a:spcAft>
              <a:buSzPct val="80000"/>
              <a:buNone/>
            </a:pPr>
            <a:r>
              <a:t/>
            </a:r>
            <a:endParaRPr/>
          </a:p>
          <a:p>
            <a:pPr indent="-342900" lvl="0" marL="342900" rtl="0" algn="l">
              <a:spcBef>
                <a:spcPts val="1000"/>
              </a:spcBef>
              <a:spcAft>
                <a:spcPts val="0"/>
              </a:spcAft>
              <a:buSzPct val="80000"/>
              <a:buChar char="►"/>
            </a:pPr>
            <a:r>
              <a:rPr lang="es-ES"/>
              <a:t>Módulo de Gestión de Servicios</a:t>
            </a:r>
            <a:endParaRPr/>
          </a:p>
          <a:p>
            <a:pPr indent="-342900" lvl="0" marL="342900" rtl="0" algn="l">
              <a:spcBef>
                <a:spcPts val="1000"/>
              </a:spcBef>
              <a:spcAft>
                <a:spcPts val="0"/>
              </a:spcAft>
              <a:buSzPct val="80000"/>
              <a:buChar char="►"/>
            </a:pPr>
            <a:r>
              <a:rPr lang="es-ES"/>
              <a:t>Módulo de Agenda y Disponibilidad</a:t>
            </a:r>
            <a:endParaRPr/>
          </a:p>
          <a:p>
            <a:pPr indent="-342900" lvl="0" marL="342900" rtl="0" algn="l">
              <a:spcBef>
                <a:spcPts val="1000"/>
              </a:spcBef>
              <a:spcAft>
                <a:spcPts val="0"/>
              </a:spcAft>
              <a:buSzPct val="80000"/>
              <a:buChar char="►"/>
            </a:pPr>
            <a:r>
              <a:rPr lang="es-ES"/>
              <a:t>Módulo de Gestión de Inventario</a:t>
            </a:r>
            <a:endParaRPr/>
          </a:p>
          <a:p>
            <a:pPr indent="-342900" lvl="0" marL="342900" rtl="0" algn="l">
              <a:spcBef>
                <a:spcPts val="1000"/>
              </a:spcBef>
              <a:spcAft>
                <a:spcPts val="0"/>
              </a:spcAft>
              <a:buSzPct val="80000"/>
              <a:buChar char="►"/>
            </a:pPr>
            <a:r>
              <a:rPr lang="es-ES"/>
              <a:t>Integración con Plataformas Externas</a:t>
            </a:r>
            <a:endParaRPr/>
          </a:p>
          <a:p>
            <a:pPr indent="-342900" lvl="0" marL="342900" rtl="0" algn="l">
              <a:spcBef>
                <a:spcPts val="1000"/>
              </a:spcBef>
              <a:spcAft>
                <a:spcPts val="0"/>
              </a:spcAft>
              <a:buSzPct val="80000"/>
              <a:buChar char="►"/>
            </a:pPr>
            <a:r>
              <a:rPr lang="es-ES"/>
              <a:t>Módulo Administrativo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s-ES"/>
              <a:t>Metodología de Desarrollo</a:t>
            </a:r>
            <a:endParaRPr/>
          </a:p>
        </p:txBody>
      </p:sp>
      <p:sp>
        <p:nvSpPr>
          <p:cNvPr id="177" name="Google Shape;177;p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600"/>
              <a:buChar char="►"/>
            </a:pPr>
            <a:r>
              <a:rPr lang="es-ES"/>
              <a:t>Utilizaremos Scrum para gestionar el proyecto, permitiendo un enfoque ágil y colaborativo.</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s-ES"/>
              <a:t>Roles y Responsabilidades: </a:t>
            </a:r>
            <a:endParaRPr/>
          </a:p>
          <a:p>
            <a:pPr indent="-285750" lvl="1" marL="742950" rtl="0" algn="l">
              <a:spcBef>
                <a:spcPts val="1000"/>
              </a:spcBef>
              <a:spcAft>
                <a:spcPts val="0"/>
              </a:spcAft>
              <a:buSzPts val="1440"/>
              <a:buFont typeface="Arial"/>
              <a:buChar char="•"/>
            </a:pPr>
            <a:r>
              <a:rPr lang="es-ES" u="sng"/>
              <a:t>Scrum Master (Ignacio Pérez):  </a:t>
            </a:r>
            <a:r>
              <a:rPr lang="es-ES"/>
              <a:t>Lidera el equipo de Scrum y mantiene a los miembros enfocados en los principios del marco de trabajo</a:t>
            </a:r>
            <a:endParaRPr/>
          </a:p>
          <a:p>
            <a:pPr indent="-285750" lvl="1" marL="742950" rtl="0" algn="l">
              <a:spcBef>
                <a:spcPts val="1000"/>
              </a:spcBef>
              <a:spcAft>
                <a:spcPts val="0"/>
              </a:spcAft>
              <a:buSzPts val="1440"/>
              <a:buFont typeface="Arial"/>
              <a:buChar char="•"/>
            </a:pPr>
            <a:r>
              <a:rPr lang="es-ES" u="sng"/>
              <a:t>Product Owner (Ignacio Pérez): </a:t>
            </a:r>
            <a:r>
              <a:rPr lang="es-ES"/>
              <a:t>Define la visión del producto, prioriza el backlog y asegura la alineación con los objetivos del negocio.</a:t>
            </a:r>
            <a:endParaRPr/>
          </a:p>
          <a:p>
            <a:pPr indent="-194309" lvl="1" marL="742950" rtl="0" algn="l">
              <a:spcBef>
                <a:spcPts val="1000"/>
              </a:spcBef>
              <a:spcAft>
                <a:spcPts val="0"/>
              </a:spcAft>
              <a:buSzPts val="1440"/>
              <a:buFont typeface="Arial"/>
              <a:buNone/>
            </a:pPr>
            <a:r>
              <a:t/>
            </a:r>
            <a:endParaRPr/>
          </a:p>
          <a:p>
            <a:pPr indent="-285750" lvl="1" marL="742950" rtl="0" algn="l">
              <a:spcBef>
                <a:spcPts val="1000"/>
              </a:spcBef>
              <a:spcAft>
                <a:spcPts val="0"/>
              </a:spcAft>
              <a:buSzPts val="1440"/>
              <a:buFont typeface="Arial"/>
              <a:buChar char="•"/>
            </a:pPr>
            <a:r>
              <a:rPr lang="es-ES" u="sng"/>
              <a:t>Equipo de Desarrollo (Matias Cuevas- Ignacio Pérez-Javier Ruz): </a:t>
            </a:r>
            <a:r>
              <a:rPr lang="es-ES"/>
              <a:t>Encargados de implementar las funcionalidades del sistema.</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s-ES"/>
              <a:t>Arquitectura Inicial y Tecnologías</a:t>
            </a:r>
            <a:endParaRPr/>
          </a:p>
        </p:txBody>
      </p:sp>
      <p:sp>
        <p:nvSpPr>
          <p:cNvPr id="184" name="Google Shape;184;p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s-ES"/>
              <a:t>El Sistema Integral de Gestión Automotriz (SIGA) utilizará una arquitectura MVC(Modelo-Vista-Controlador) para asegurar una clara separación de responsabilidades yfacilitar el mantenimiento.</a:t>
            </a:r>
            <a:endParaRPr/>
          </a:p>
          <a:p>
            <a:pPr indent="-342900" lvl="0" marL="342900" rtl="0" algn="l">
              <a:spcBef>
                <a:spcPts val="1000"/>
              </a:spcBef>
              <a:spcAft>
                <a:spcPts val="0"/>
              </a:spcAft>
              <a:buSzPts val="1600"/>
              <a:buChar char="►"/>
            </a:pPr>
            <a:r>
              <a:rPr lang="es-ES"/>
              <a:t>Las tecnologías clave incluyen:</a:t>
            </a:r>
            <a:endParaRPr/>
          </a:p>
          <a:p>
            <a:pPr indent="0" lvl="0" marL="0" rtl="0" algn="l">
              <a:spcBef>
                <a:spcPts val="1000"/>
              </a:spcBef>
              <a:spcAft>
                <a:spcPts val="0"/>
              </a:spcAft>
              <a:buSzPts val="1600"/>
              <a:buNone/>
            </a:pPr>
            <a:r>
              <a:rPr lang="es-ES"/>
              <a:t>	● </a:t>
            </a:r>
            <a:r>
              <a:rPr b="1" lang="es-ES"/>
              <a:t>Lenguaje:</a:t>
            </a:r>
            <a:r>
              <a:rPr lang="es-ES"/>
              <a:t> PHP</a:t>
            </a:r>
            <a:endParaRPr/>
          </a:p>
          <a:p>
            <a:pPr indent="0" lvl="0" marL="0" rtl="0" algn="l">
              <a:spcBef>
                <a:spcPts val="1000"/>
              </a:spcBef>
              <a:spcAft>
                <a:spcPts val="0"/>
              </a:spcAft>
              <a:buSzPts val="1600"/>
              <a:buNone/>
            </a:pPr>
            <a:r>
              <a:rPr lang="es-ES"/>
              <a:t>	● </a:t>
            </a:r>
            <a:r>
              <a:rPr b="1" lang="es-ES"/>
              <a:t>Base de Datos: </a:t>
            </a:r>
            <a:r>
              <a:rPr lang="es-ES"/>
              <a:t>MySQL</a:t>
            </a:r>
            <a:endParaRPr/>
          </a:p>
          <a:p>
            <a:pPr indent="0" lvl="0" marL="0" rtl="0" algn="l">
              <a:spcBef>
                <a:spcPts val="1000"/>
              </a:spcBef>
              <a:spcAft>
                <a:spcPts val="0"/>
              </a:spcAft>
              <a:buSzPts val="1600"/>
              <a:buNone/>
            </a:pPr>
            <a:r>
              <a:rPr lang="es-ES"/>
              <a:t>	● </a:t>
            </a:r>
            <a:r>
              <a:rPr b="1" lang="es-ES"/>
              <a:t>Framework:</a:t>
            </a:r>
            <a:r>
              <a:rPr lang="es-ES"/>
              <a:t> React</a:t>
            </a:r>
            <a:endParaRPr/>
          </a:p>
          <a:p>
            <a:pPr indent="0" lvl="0" marL="0" rtl="0" algn="l">
              <a:spcBef>
                <a:spcPts val="1000"/>
              </a:spcBef>
              <a:spcAft>
                <a:spcPts val="0"/>
              </a:spcAft>
              <a:buSzPts val="1600"/>
              <a:buNone/>
            </a:pPr>
            <a:r>
              <a:rPr lang="es-ES"/>
              <a:t>	● </a:t>
            </a:r>
            <a:r>
              <a:rPr b="1" lang="es-ES"/>
              <a:t>Hosting:</a:t>
            </a:r>
            <a:r>
              <a:rPr lang="es-ES"/>
              <a:t> Hostinger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s-ES"/>
              <a:t>Características del Sistema</a:t>
            </a:r>
            <a:endParaRPr/>
          </a:p>
        </p:txBody>
      </p:sp>
      <p:sp>
        <p:nvSpPr>
          <p:cNvPr id="191" name="Google Shape;191;p6"/>
          <p:cNvSpPr txBox="1"/>
          <p:nvPr>
            <p:ph idx="1" type="body"/>
          </p:nvPr>
        </p:nvSpPr>
        <p:spPr>
          <a:xfrm>
            <a:off x="1103312" y="1664898"/>
            <a:ext cx="8946541" cy="4583501"/>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80000"/>
              <a:buChar char="►"/>
            </a:pPr>
            <a:r>
              <a:rPr lang="es-ES"/>
              <a:t>Módulo de Gestión de Servicios: Centraliza y automatiza la gestión de órdenes de trabajo, permite el registro de información visual de los trabajos.</a:t>
            </a:r>
            <a:endParaRPr/>
          </a:p>
          <a:p>
            <a:pPr indent="0" lvl="0" marL="0" rtl="0" algn="l">
              <a:spcBef>
                <a:spcPts val="1000"/>
              </a:spcBef>
              <a:spcAft>
                <a:spcPts val="0"/>
              </a:spcAft>
              <a:buSzPct val="80000"/>
              <a:buNone/>
            </a:pPr>
            <a:r>
              <a:t/>
            </a:r>
            <a:endParaRPr/>
          </a:p>
          <a:p>
            <a:pPr indent="-342900" lvl="0" marL="342900" rtl="0" algn="l">
              <a:spcBef>
                <a:spcPts val="1000"/>
              </a:spcBef>
              <a:spcAft>
                <a:spcPts val="0"/>
              </a:spcAft>
              <a:buSzPct val="80000"/>
              <a:buChar char="►"/>
            </a:pPr>
            <a:r>
              <a:rPr lang="es-ES"/>
              <a:t>Módulo de Agenda y Disponibilidad: Facilita la planificación de recursos y personal, optimiza la programación de tareas.</a:t>
            </a:r>
            <a:endParaRPr/>
          </a:p>
          <a:p>
            <a:pPr indent="0" lvl="0" marL="0" rtl="0" algn="l">
              <a:spcBef>
                <a:spcPts val="1000"/>
              </a:spcBef>
              <a:spcAft>
                <a:spcPts val="0"/>
              </a:spcAft>
              <a:buSzPct val="80000"/>
              <a:buNone/>
            </a:pPr>
            <a:r>
              <a:t/>
            </a:r>
            <a:endParaRPr/>
          </a:p>
          <a:p>
            <a:pPr indent="-342900" lvl="0" marL="342900" rtl="0" algn="l">
              <a:spcBef>
                <a:spcPts val="1000"/>
              </a:spcBef>
              <a:spcAft>
                <a:spcPts val="0"/>
              </a:spcAft>
              <a:buSzPct val="80000"/>
              <a:buChar char="►"/>
            </a:pPr>
            <a:r>
              <a:rPr lang="es-ES"/>
              <a:t>Módulo de Gestión de Inventario: Seguimiento de stock en tiempo real, alertas automáticas para reabastecimiento.</a:t>
            </a:r>
            <a:endParaRPr/>
          </a:p>
          <a:p>
            <a:pPr indent="0" lvl="0" marL="0" rtl="0" algn="l">
              <a:spcBef>
                <a:spcPts val="1000"/>
              </a:spcBef>
              <a:spcAft>
                <a:spcPts val="0"/>
              </a:spcAft>
              <a:buSzPct val="80000"/>
              <a:buNone/>
            </a:pPr>
            <a:r>
              <a:t/>
            </a:r>
            <a:endParaRPr/>
          </a:p>
          <a:p>
            <a:pPr indent="-342900" lvl="0" marL="342900" rtl="0" algn="l">
              <a:spcBef>
                <a:spcPts val="1000"/>
              </a:spcBef>
              <a:spcAft>
                <a:spcPts val="0"/>
              </a:spcAft>
              <a:buSzPct val="80000"/>
              <a:buChar char="►"/>
            </a:pPr>
            <a:r>
              <a:rPr lang="es-ES"/>
              <a:t>Integración con Plataformas Externas: Conexión con el SII para facturación electrónica, WhatsApp para comunicación y Google Maps para localización de servicios.</a:t>
            </a:r>
            <a:endParaRPr/>
          </a:p>
          <a:p>
            <a:pPr indent="0" lvl="0" marL="0" rtl="0" algn="l">
              <a:spcBef>
                <a:spcPts val="1000"/>
              </a:spcBef>
              <a:spcAft>
                <a:spcPts val="0"/>
              </a:spcAft>
              <a:buSzPct val="80000"/>
              <a:buNone/>
            </a:pPr>
            <a:r>
              <a:t/>
            </a:r>
            <a:endParaRPr/>
          </a:p>
          <a:p>
            <a:pPr indent="-342900" lvl="0" marL="342900" rtl="0" algn="l">
              <a:spcBef>
                <a:spcPts val="1000"/>
              </a:spcBef>
              <a:spcAft>
                <a:spcPts val="0"/>
              </a:spcAft>
              <a:buSzPct val="80000"/>
              <a:buChar char="►"/>
            </a:pPr>
            <a:r>
              <a:rPr lang="es-ES"/>
              <a:t>Módulo Administrativo: Gestión de facturación, cobranzas y reportes financieros.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s-ES"/>
              <a:t>Requerimientos del Sistema</a:t>
            </a:r>
            <a:endParaRPr/>
          </a:p>
        </p:txBody>
      </p:sp>
      <p:sp>
        <p:nvSpPr>
          <p:cNvPr id="198" name="Google Shape;198;p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s-ES"/>
              <a:t>Funcionales:</a:t>
            </a:r>
            <a:endParaRPr/>
          </a:p>
          <a:p>
            <a:pPr indent="-285750" lvl="1" marL="742950" rtl="0" algn="l">
              <a:spcBef>
                <a:spcPts val="1000"/>
              </a:spcBef>
              <a:spcAft>
                <a:spcPts val="0"/>
              </a:spcAft>
              <a:buSzPts val="1440"/>
              <a:buFont typeface="Arial"/>
              <a:buChar char="•"/>
            </a:pPr>
            <a:r>
              <a:rPr lang="es-ES"/>
              <a:t>Automatización de facturas, reportes y alertas.</a:t>
            </a:r>
            <a:endParaRPr/>
          </a:p>
          <a:p>
            <a:pPr indent="-285750" lvl="1" marL="742950" rtl="0" algn="l">
              <a:spcBef>
                <a:spcPts val="1000"/>
              </a:spcBef>
              <a:spcAft>
                <a:spcPts val="0"/>
              </a:spcAft>
              <a:buSzPts val="1440"/>
              <a:buFont typeface="Arial"/>
              <a:buChar char="•"/>
            </a:pPr>
            <a:r>
              <a:rPr lang="es-ES"/>
              <a:t>Integración con plataformas de gestión y comunicación.</a:t>
            </a:r>
            <a:endParaRPr/>
          </a:p>
          <a:p>
            <a:pPr indent="-285750" lvl="1" marL="742950" rtl="0" algn="l">
              <a:spcBef>
                <a:spcPts val="1000"/>
              </a:spcBef>
              <a:spcAft>
                <a:spcPts val="0"/>
              </a:spcAft>
              <a:buSzPts val="1440"/>
              <a:buFont typeface="Arial"/>
              <a:buChar char="•"/>
            </a:pPr>
            <a:r>
              <a:rPr lang="es-ES"/>
              <a:t>Gestión de inventarios con alertas de stock.</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s-ES"/>
              <a:t>No Funcionales:</a:t>
            </a:r>
            <a:endParaRPr/>
          </a:p>
          <a:p>
            <a:pPr indent="-285750" lvl="1" marL="742950" rtl="0" algn="l">
              <a:spcBef>
                <a:spcPts val="1000"/>
              </a:spcBef>
              <a:spcAft>
                <a:spcPts val="0"/>
              </a:spcAft>
              <a:buSzPts val="1440"/>
              <a:buFont typeface="Arial"/>
              <a:buChar char="•"/>
            </a:pPr>
            <a:r>
              <a:rPr lang="es-ES"/>
              <a:t>Interfaz intuitiva y accesible desde múltiples dispositivos.</a:t>
            </a:r>
            <a:endParaRPr/>
          </a:p>
          <a:p>
            <a:pPr indent="-285750" lvl="1" marL="742950" rtl="0" algn="l">
              <a:spcBef>
                <a:spcPts val="1000"/>
              </a:spcBef>
              <a:spcAft>
                <a:spcPts val="0"/>
              </a:spcAft>
              <a:buSzPts val="1440"/>
              <a:buFont typeface="Arial"/>
              <a:buChar char="•"/>
            </a:pPr>
            <a:r>
              <a:rPr lang="es-ES"/>
              <a:t>Control de acceso con permisos diferenciados.</a:t>
            </a:r>
            <a:endParaRPr/>
          </a:p>
          <a:p>
            <a:pPr indent="-285750" lvl="1" marL="742950" rtl="0" algn="l">
              <a:spcBef>
                <a:spcPts val="1000"/>
              </a:spcBef>
              <a:spcAft>
                <a:spcPts val="0"/>
              </a:spcAft>
              <a:buSzPts val="1440"/>
              <a:buFont typeface="Arial"/>
              <a:buChar char="•"/>
            </a:pPr>
            <a:r>
              <a:rPr lang="es-ES"/>
              <a:t>Escalabilidad para soportar la expansión futura.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s-ES"/>
              <a:t>Impacto y Beneficios Esperados</a:t>
            </a:r>
            <a:endParaRPr/>
          </a:p>
        </p:txBody>
      </p:sp>
      <p:sp>
        <p:nvSpPr>
          <p:cNvPr id="205" name="Google Shape;205;p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600"/>
              <a:buChar char="►"/>
            </a:pPr>
            <a:r>
              <a:rPr lang="es-ES"/>
              <a:t>Mayor Eficiencia: Automatización y centralización de procesos mejorarán la eficiencia operativa.</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s-ES"/>
              <a:t>Crecimiento Sostenible: El sistema soportará la expansión futura de la empresa sin comprometer la calidad o la seguridad de los datos.</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s-ES"/>
              <a:t>Mejora en la Comunicación: Integración con herramientas como WhatsApp mejorará la comunicación con clientes y talleres.</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s-ES"/>
              <a:t>Control Financiero: Módulo administrativo proporcionará una visión clara y organizada de las finanzas de la empresa.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s-ES"/>
              <a:t>Plan de Trabajo y Cronograma</a:t>
            </a:r>
            <a:endParaRPr/>
          </a:p>
        </p:txBody>
      </p:sp>
      <p:sp>
        <p:nvSpPr>
          <p:cNvPr id="212" name="Google Shape;212;p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s-ES"/>
              <a:t>Duración del Proyecto:</a:t>
            </a:r>
            <a:r>
              <a:rPr lang="es-ES"/>
              <a:t> Estimado para completarse en el semestre actual, con entregas parciales en cada sprint.</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s-ES"/>
              <a:t>Fases del Proyecto:</a:t>
            </a:r>
            <a:endParaRPr/>
          </a:p>
          <a:p>
            <a:pPr indent="-285750" lvl="1" marL="742950" rtl="0" algn="l">
              <a:spcBef>
                <a:spcPts val="1000"/>
              </a:spcBef>
              <a:spcAft>
                <a:spcPts val="0"/>
              </a:spcAft>
              <a:buSzPts val="1440"/>
              <a:buFont typeface="Arial"/>
              <a:buChar char="•"/>
            </a:pPr>
            <a:r>
              <a:rPr lang="es-ES"/>
              <a:t>Fase de planificación y diseño: 4 semanas.</a:t>
            </a:r>
            <a:endParaRPr/>
          </a:p>
          <a:p>
            <a:pPr indent="-285750" lvl="1" marL="742950" rtl="0" algn="l">
              <a:spcBef>
                <a:spcPts val="1000"/>
              </a:spcBef>
              <a:spcAft>
                <a:spcPts val="0"/>
              </a:spcAft>
              <a:buSzPts val="1440"/>
              <a:buFont typeface="Arial"/>
              <a:buChar char="•"/>
            </a:pPr>
            <a:r>
              <a:rPr lang="es-ES"/>
              <a:t>Desarrollo del módulo de gestión de servicios: 4 semanas.</a:t>
            </a:r>
            <a:endParaRPr/>
          </a:p>
          <a:p>
            <a:pPr indent="-285750" lvl="1" marL="742950" rtl="0" algn="l">
              <a:spcBef>
                <a:spcPts val="1000"/>
              </a:spcBef>
              <a:spcAft>
                <a:spcPts val="0"/>
              </a:spcAft>
              <a:buSzPts val="1440"/>
              <a:buFont typeface="Arial"/>
              <a:buChar char="•"/>
            </a:pPr>
            <a:r>
              <a:rPr lang="es-ES"/>
              <a:t>Desarrollo del módulo de inventario y agenda: 4 semanas.</a:t>
            </a:r>
            <a:endParaRPr/>
          </a:p>
          <a:p>
            <a:pPr indent="-285750" lvl="1" marL="742950" rtl="0" algn="l">
              <a:spcBef>
                <a:spcPts val="1000"/>
              </a:spcBef>
              <a:spcAft>
                <a:spcPts val="0"/>
              </a:spcAft>
              <a:buSzPts val="1440"/>
              <a:buFont typeface="Arial"/>
              <a:buChar char="•"/>
            </a:pPr>
            <a:r>
              <a:rPr lang="es-ES"/>
              <a:t>Integración con plataformas externas y módulo administrativo: 3 semanas.</a:t>
            </a:r>
            <a:endParaRPr/>
          </a:p>
          <a:p>
            <a:pPr indent="-285750" lvl="1" marL="742950" rtl="0" algn="l">
              <a:spcBef>
                <a:spcPts val="1000"/>
              </a:spcBef>
              <a:spcAft>
                <a:spcPts val="0"/>
              </a:spcAft>
              <a:buSzPts val="1440"/>
              <a:buFont typeface="Arial"/>
              <a:buChar char="•"/>
            </a:pPr>
            <a:r>
              <a:rPr lang="es-ES"/>
              <a:t>Pruebas y ajustes finales: 3 semanas.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2024-09-02T19:56:00Z</dcterms:created>
  <dc:creator>Matias Cuevas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